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77" r:id="rId6"/>
    <p:sldId id="260" r:id="rId7"/>
    <p:sldId id="278" r:id="rId8"/>
    <p:sldId id="265" r:id="rId9"/>
    <p:sldId id="262" r:id="rId10"/>
    <p:sldId id="264" r:id="rId11"/>
    <p:sldId id="263" r:id="rId12"/>
    <p:sldId id="266" r:id="rId13"/>
    <p:sldId id="268" r:id="rId14"/>
    <p:sldId id="271" r:id="rId15"/>
    <p:sldId id="272" r:id="rId16"/>
    <p:sldId id="261" r:id="rId17"/>
    <p:sldId id="269" r:id="rId18"/>
    <p:sldId id="270" r:id="rId19"/>
    <p:sldId id="274" r:id="rId20"/>
    <p:sldId id="273" r:id="rId21"/>
    <p:sldId id="279" r:id="rId22"/>
    <p:sldId id="280" r:id="rId23"/>
    <p:sldId id="281" r:id="rId24"/>
    <p:sldId id="282" r:id="rId25"/>
    <p:sldId id="285" r:id="rId26"/>
    <p:sldId id="287" r:id="rId27"/>
    <p:sldId id="286" r:id="rId28"/>
    <p:sldId id="288" r:id="rId29"/>
    <p:sldId id="290" r:id="rId30"/>
    <p:sldId id="291" r:id="rId31"/>
    <p:sldId id="276" r:id="rId32"/>
    <p:sldId id="27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6A360-D668-430D-8C36-889B529ADB3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E692A-1025-43A6-A059-FF1DE69F0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32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7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9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83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4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8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65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3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30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86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7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68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57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35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19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0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4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80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21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7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79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76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E692A-1025-43A6-A059-FF1DE69F08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9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F1A0-3864-45CE-AD68-16A8FFA82138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8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638A-3F69-4ED7-97D7-41D30484100A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5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055B-AB11-4124-9CAD-40AAD4DED769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05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E25D-C869-4448-8418-CC72B47E5829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0979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6DCC7-3433-434A-B80D-CAF935AE7194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05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08EB-373B-45D7-987F-0FA339DA8CD8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7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B660-E6A4-421C-9CA5-0A2445846573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47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0FA2B-194C-4A18-99D0-990015611EE1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4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FF52-3E01-4194-91EF-8DF8808B104B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3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7DF58-21EC-4081-9D10-E18923549FF7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8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2A03-1CFC-40FB-9062-565ACDA6CDB9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293E-85D8-41D1-A733-7F39A471A8D1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07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5A4BA-EDC2-416D-BFC2-21A31747D254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7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CEDC7-9C4F-4D70-B071-5A1E976895F0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3528-AB4E-4688-9E63-E03F76C9A368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8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F62E-34D8-47D4-BB3A-099B389B4063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3A6C-C539-4933-869D-00BAD53B1770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4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269C39F-4635-4C29-8100-1ADA494A84D8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E2C24-B1A4-4347-92DF-FF6C0E555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48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h-bradley-mba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openxmlformats.org/officeDocument/2006/relationships/hyperlink" Target="https://public.tableau.com/app/profile/rich.bradley/viz/3_10Step1_final/top10countries?publish=yes" TargetMode="Externa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jp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jp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2.jp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2.jp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2.PNG"/><Relationship Id="rId3" Type="http://schemas.openxmlformats.org/officeDocument/2006/relationships/slide" Target="slide3.xml"/><Relationship Id="rId7" Type="http://schemas.openxmlformats.org/officeDocument/2006/relationships/slide" Target="slide22.xml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11" Type="http://schemas.openxmlformats.org/officeDocument/2006/relationships/image" Target="../media/image10.PNG"/><Relationship Id="rId5" Type="http://schemas.openxmlformats.org/officeDocument/2006/relationships/slide" Target="slide12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slide" Target="slide8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2.jpg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ch-Brad/Airline-Delays.git" TargetMode="External"/><Relationship Id="rId3" Type="http://schemas.openxmlformats.org/officeDocument/2006/relationships/hyperlink" Target="https://www.youtube.com/watch?v=ht2oeFXsBWE" TargetMode="External"/><Relationship Id="rId7" Type="http://schemas.openxmlformats.org/officeDocument/2006/relationships/hyperlink" Target="https://github.com/Rich-Brad/python-instacart-analysi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Rich-Brad/sql-rockbuster-movie-rental" TargetMode="External"/><Relationship Id="rId5" Type="http://schemas.openxmlformats.org/officeDocument/2006/relationships/hyperlink" Target="https://public.tableau.com/app/profile/rich.bradley/viz/3_10Step1_final/top10countries?publish=yes" TargetMode="External"/><Relationship Id="rId10" Type="http://schemas.openxmlformats.org/officeDocument/2006/relationships/image" Target="../media/image6.jpeg"/><Relationship Id="rId4" Type="http://schemas.openxmlformats.org/officeDocument/2006/relationships/hyperlink" Target="https://public.tableau.com/app/profile/rich.bradley/viz/2_9Storytellingdashboard2/Story1?publish" TargetMode="External"/><Relationship Id="rId9" Type="http://schemas.openxmlformats.org/officeDocument/2006/relationships/hyperlink" Target="https://public.tableau.com/app/profile/rich.bradley/viz/Ex6_7A/AirlineFlightDelays?publish=ye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ublic.tableau.com/app/profile/rich.bradley/viz/2_9Storytellingdashboard2/Story1?publish" TargetMode="External"/><Relationship Id="rId5" Type="http://schemas.openxmlformats.org/officeDocument/2006/relationships/hyperlink" Target="https://www.youtube.com/watch?v=ht2oeFXsBWE" TargetMode="Externa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828479" y="1469834"/>
            <a:ext cx="5898994" cy="33289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dirty="0">
                <a:solidFill>
                  <a:srgbClr val="EBEBEB"/>
                </a:solidFill>
              </a:rPr>
              <a:t>Rich Bradley</a:t>
            </a:r>
            <a:br>
              <a:rPr lang="en-US" sz="29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2900" dirty="0">
                <a:solidFill>
                  <a:srgbClr val="EBEBEB"/>
                </a:solidFill>
              </a:rPr>
              <a:t>Data Analytics Portfolio</a:t>
            </a:r>
            <a:br>
              <a:rPr lang="en-US" sz="29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1600" dirty="0">
                <a:solidFill>
                  <a:srgbClr val="EBEBEB"/>
                </a:solidFill>
                <a:hlinkClick r:id="rId3"/>
              </a:rPr>
              <a:t>https://www.linkedin.com/in/rich-bradley-mba/</a:t>
            </a:r>
            <a:endParaRPr lang="en-US" sz="1600" dirty="0">
              <a:solidFill>
                <a:srgbClr val="EBEBE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69" r="19020" b="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F6D451-4A7F-314B-A6C3-96109CAA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356" y="1469834"/>
            <a:ext cx="1435117" cy="14351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344E4-419A-4886-EB49-3EB5B234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8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r>
              <a:rPr lang="en-US" sz="3200" dirty="0">
                <a:solidFill>
                  <a:srgbClr val="FFC000"/>
                </a:solidFill>
              </a:rPr>
              <a:t>Preparing for Influenza Flu Season</a:t>
            </a:r>
          </a:p>
        </p:txBody>
      </p:sp>
      <p:pic>
        <p:nvPicPr>
          <p:cNvPr id="4" name="Content Placeholder 5" descr="Needle and vial">
            <a:extLst>
              <a:ext uri="{FF2B5EF4-FFF2-40B4-BE49-F238E27FC236}">
                <a16:creationId xmlns:a16="http://schemas.microsoft.com/office/drawing/2014/main" id="{410E7EE6-13C6-1747-D82E-E411B871D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3" y="452718"/>
            <a:ext cx="1639888" cy="862012"/>
          </a:xfrm>
          <a:prstGeom prst="rect">
            <a:avLst/>
          </a:prstGeom>
        </p:spPr>
      </p:pic>
      <p:pic>
        <p:nvPicPr>
          <p:cNvPr id="5" name="Content Placeholder 4" descr="A graph of the number of deaths&#10;&#10;Description automatically generated">
            <a:extLst>
              <a:ext uri="{FF2B5EF4-FFF2-40B4-BE49-F238E27FC236}">
                <a16:creationId xmlns:a16="http://schemas.microsoft.com/office/drawing/2014/main" id="{210E2573-BCEF-8152-4E2D-51F4ABFE4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36" y="1864716"/>
            <a:ext cx="8664864" cy="489342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3B5B42-02AA-F597-1190-6346A25F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5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20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    </a:t>
            </a:r>
            <a:r>
              <a:rPr lang="en-US" sz="3200" dirty="0">
                <a:solidFill>
                  <a:srgbClr val="FFC000"/>
                </a:solidFill>
              </a:rPr>
              <a:t>Preparing for Influenza Flu Season</a:t>
            </a:r>
          </a:p>
        </p:txBody>
      </p:sp>
      <p:pic>
        <p:nvPicPr>
          <p:cNvPr id="4" name="Content Placeholder 5" descr="Needle and vial">
            <a:extLst>
              <a:ext uri="{FF2B5EF4-FFF2-40B4-BE49-F238E27FC236}">
                <a16:creationId xmlns:a16="http://schemas.microsoft.com/office/drawing/2014/main" id="{410E7EE6-13C6-1747-D82E-E411B871D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3" y="452718"/>
            <a:ext cx="1639888" cy="8620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EABF8-6CDF-8257-0396-FFB67CDE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39777B-9DEE-A2B2-6D0F-B86E4597E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780"/>
            <a:ext cx="6536811" cy="4998738"/>
          </a:xfrm>
        </p:spPr>
      </p:pic>
      <p:pic>
        <p:nvPicPr>
          <p:cNvPr id="8" name="Picture 7" descr="A graph of the death of a person&#10;&#10;Description automatically generated with medium confidence">
            <a:extLst>
              <a:ext uri="{FF2B5EF4-FFF2-40B4-BE49-F238E27FC236}">
                <a16:creationId xmlns:a16="http://schemas.microsoft.com/office/drawing/2014/main" id="{74B2C8B3-EBE6-2FBB-9A03-7A0957F3F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52" y="1847780"/>
            <a:ext cx="5670328" cy="50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19903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836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/>
              <a:t>Project 3 - </a:t>
            </a:r>
            <a:r>
              <a:rPr lang="en-US" sz="2300" dirty="0"/>
              <a:t> </a:t>
            </a:r>
            <a:r>
              <a:rPr lang="en-US" sz="3600" dirty="0" err="1"/>
              <a:t>Rockbuster</a:t>
            </a:r>
            <a:r>
              <a:rPr lang="en-US" sz="3600" dirty="0"/>
              <a:t> Data Analysis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CC5EE0-1EE8-F99E-76E9-D02672021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15C6B0-8743-E961-190A-99FF91D94A0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Rockbuster</a:t>
            </a:r>
            <a:r>
              <a:rPr lang="en-US" dirty="0"/>
              <a:t> Stealth LLC a movie rental company plans to launch online video rental service to stay competitive.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Rockbuster’s</a:t>
            </a:r>
            <a:r>
              <a:rPr lang="en-US" dirty="0"/>
              <a:t> film inventory, customers, payments etc.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Source: </a:t>
            </a:r>
            <a:r>
              <a:rPr lang="en-US" dirty="0" err="1"/>
              <a:t>Rockbuster</a:t>
            </a:r>
            <a:r>
              <a:rPr lang="en-US" dirty="0"/>
              <a:t> data 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792D59-C290-94EE-B70D-6D35B7285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Questions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8F6E8-1790-A3C5-96B9-7B75A54F44D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What are the key KPI statistics?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Which countries are </a:t>
            </a:r>
            <a:r>
              <a:rPr lang="en-US" dirty="0" err="1"/>
              <a:t>Rockbuster</a:t>
            </a:r>
            <a:r>
              <a:rPr lang="en-US" dirty="0"/>
              <a:t> customers based in?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Where are the customers with high value based?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F1D6AE-ACF0-566F-6798-E9CDF253F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FB2C42E-A4E7-77BF-65CB-64F11EB76A5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a data dictionary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 SQL to create queries, subqueries and CTE’s.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 Tableau to create visualization.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Links: </a:t>
            </a:r>
            <a:r>
              <a:rPr lang="en-US" sz="1000" dirty="0">
                <a:hlinkClick r:id="rId5"/>
              </a:rPr>
              <a:t>https://public.tableau.com/app/profile/rich.bradley/viz/3_10Step1_final/top10countries?publish=yes</a:t>
            </a:r>
            <a:endParaRPr lang="en-US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00" dirty="0"/>
              <a:t>https://public.tableau.com/app/profile/rich.bradley/viz/5_8RockBustertop5customers/Top5Customers?publish=yes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https://github.com/Rich-Brad/sql-rockbuster-movie-rental</a:t>
            </a:r>
          </a:p>
        </p:txBody>
      </p:sp>
      <p:pic>
        <p:nvPicPr>
          <p:cNvPr id="3" name="Content Placeholder 3" descr="Bowl of popcorn and remote control">
            <a:extLst>
              <a:ext uri="{FF2B5EF4-FFF2-40B4-BE49-F238E27FC236}">
                <a16:creationId xmlns:a16="http://schemas.microsoft.com/office/drawing/2014/main" id="{72A1C7AA-BF9D-EB43-C2C9-F0C4EA50D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81290"/>
            <a:ext cx="1432994" cy="9550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23A6F-E370-AB99-5B56-DE6FF3AA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50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/>
              <a:t>RockBuster Data Analysis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4" name="Content Placeholder 3" descr="Bowl of popcorn and remote control">
            <a:extLst>
              <a:ext uri="{FF2B5EF4-FFF2-40B4-BE49-F238E27FC236}">
                <a16:creationId xmlns:a16="http://schemas.microsoft.com/office/drawing/2014/main" id="{82CFDE03-DBE4-71E7-F1FB-499775A53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81290"/>
            <a:ext cx="1432994" cy="95509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8F6E8-1790-A3C5-96B9-7B75A54F44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667000"/>
            <a:ext cx="2946400" cy="3589338"/>
          </a:xfrm>
        </p:spPr>
        <p:txBody>
          <a:bodyPr/>
          <a:lstStyle/>
          <a:p>
            <a:endParaRPr lang="en-US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11FCA0-2E74-3E0A-DC85-32B3230C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0914-580C-169B-F168-C7FA106DA1C0}"/>
              </a:ext>
            </a:extLst>
          </p:cNvPr>
          <p:cNvSpPr txBox="1"/>
          <p:nvPr/>
        </p:nvSpPr>
        <p:spPr>
          <a:xfrm>
            <a:off x="1576658" y="1691255"/>
            <a:ext cx="5827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Top Ten Countries Brand Focus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CC995255-2C43-A11D-89BC-D378BD45A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337"/>
            <a:ext cx="7546834" cy="4720653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A9E706C-877D-7C2E-3910-FADCE72B4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4" y="3454402"/>
            <a:ext cx="4645146" cy="19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8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15037" y="-4762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50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/>
              <a:t>RockBuster Data Analysis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4" name="Content Placeholder 3" descr="Bowl of popcorn and remote control">
            <a:extLst>
              <a:ext uri="{FF2B5EF4-FFF2-40B4-BE49-F238E27FC236}">
                <a16:creationId xmlns:a16="http://schemas.microsoft.com/office/drawing/2014/main" id="{82CFDE03-DBE4-71E7-F1FB-499775A53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81290"/>
            <a:ext cx="1432994" cy="95509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8F6E8-1790-A3C5-96B9-7B75A54F44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667000"/>
            <a:ext cx="2946400" cy="3589338"/>
          </a:xfrm>
        </p:spPr>
        <p:txBody>
          <a:bodyPr/>
          <a:lstStyle/>
          <a:p>
            <a:endParaRPr lang="en-US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5A5F-ACAB-3EDE-1169-B6127151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CA5A361-6697-20A4-BE3A-E839E565B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94" y="3759200"/>
            <a:ext cx="4129939" cy="1949574"/>
          </a:xfrm>
          <a:prstGeom prst="rect">
            <a:avLst/>
          </a:prstGeom>
        </p:spPr>
      </p:pic>
      <p:pic>
        <p:nvPicPr>
          <p:cNvPr id="12" name="Picture 11" descr="A map of different countries/regions&#10;&#10;Description automatically generated">
            <a:extLst>
              <a:ext uri="{FF2B5EF4-FFF2-40B4-BE49-F238E27FC236}">
                <a16:creationId xmlns:a16="http://schemas.microsoft.com/office/drawing/2014/main" id="{24BFD819-EA12-A5DC-378B-3BA1D1009E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" y="2374900"/>
            <a:ext cx="8016547" cy="44301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F31205-4AA1-8207-B5E4-8C22A27F042D}"/>
              </a:ext>
            </a:extLst>
          </p:cNvPr>
          <p:cNvSpPr txBox="1"/>
          <p:nvPr/>
        </p:nvSpPr>
        <p:spPr>
          <a:xfrm>
            <a:off x="1095957" y="1767185"/>
            <a:ext cx="5957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Top Five Customers Based on Sales</a:t>
            </a:r>
          </a:p>
        </p:txBody>
      </p:sp>
    </p:spTree>
    <p:extLst>
      <p:ext uri="{BB962C8B-B14F-4D97-AF65-F5344CB8AC3E}">
        <p14:creationId xmlns:p14="http://schemas.microsoft.com/office/powerpoint/2010/main" val="30765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50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/>
              <a:t>RockBuster Data Analysis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4" name="Content Placeholder 3" descr="Bowl of popcorn and remote control">
            <a:extLst>
              <a:ext uri="{FF2B5EF4-FFF2-40B4-BE49-F238E27FC236}">
                <a16:creationId xmlns:a16="http://schemas.microsoft.com/office/drawing/2014/main" id="{82CFDE03-DBE4-71E7-F1FB-499775A53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81290"/>
            <a:ext cx="1432994" cy="95509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8F6E8-1790-A3C5-96B9-7B75A54F44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667000"/>
            <a:ext cx="2946400" cy="3589338"/>
          </a:xfrm>
        </p:spPr>
        <p:txBody>
          <a:bodyPr/>
          <a:lstStyle/>
          <a:p>
            <a:endParaRPr lang="en-US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BDA6A-0B45-879D-C00D-41DC6934A9A1}"/>
              </a:ext>
            </a:extLst>
          </p:cNvPr>
          <p:cNvSpPr txBox="1"/>
          <p:nvPr/>
        </p:nvSpPr>
        <p:spPr>
          <a:xfrm>
            <a:off x="646111" y="1789837"/>
            <a:ext cx="1030128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 </a:t>
            </a:r>
            <a:r>
              <a:rPr lang="en-US" sz="2400" u="sng" dirty="0" err="1"/>
              <a:t>RockBuster</a:t>
            </a:r>
            <a:r>
              <a:rPr lang="en-US" sz="2400" u="sng" dirty="0"/>
              <a:t> Recommendations</a:t>
            </a:r>
          </a:p>
          <a:p>
            <a:pPr algn="ctr"/>
            <a:endParaRPr lang="en-US" sz="2400" b="1" u="sng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Rockbuster</a:t>
            </a:r>
            <a:r>
              <a:rPr lang="en-US" dirty="0"/>
              <a:t> should leverage the top five customers in their marketing and image branding efforts to increase market share in the top ten countries and top cities.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In addition, </a:t>
            </a:r>
            <a:r>
              <a:rPr lang="en-US" dirty="0" err="1"/>
              <a:t>Rockbuster</a:t>
            </a:r>
            <a:r>
              <a:rPr lang="en-US" dirty="0"/>
              <a:t>, through their marketing and image branding can show they are a global company.  This could help market expansion for future projects.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Finally, </a:t>
            </a:r>
            <a:r>
              <a:rPr lang="en-US" dirty="0" err="1"/>
              <a:t>Rockbuster</a:t>
            </a:r>
            <a:r>
              <a:rPr lang="en-US" dirty="0"/>
              <a:t> will need to continue testing and analyzing research results to better understand how to improve and build on their marketing and image branding in the top ten countries and cities.</a:t>
            </a:r>
          </a:p>
          <a:p>
            <a:pPr algn="ctr"/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C1B4C-DB9D-99B5-5A9F-49CF480F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196155" y="143856"/>
            <a:ext cx="11981760" cy="6714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3856"/>
            <a:ext cx="9404723" cy="16068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FFFF00"/>
                </a:solidFill>
              </a:rPr>
              <a:t>Project 4 - Instacart Grocery Basket Analysis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CC5EE0-1EE8-F99E-76E9-D02672021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Objective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15C6B0-8743-E961-190A-99FF91D94A0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Online grocery store that operates through an app.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Want to uncover information about their sales patterns.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They want to target different customers with applicable marketing campaigns.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FFFF00"/>
                </a:solidFill>
              </a:rPr>
              <a:t>Source: </a:t>
            </a:r>
            <a:r>
              <a:rPr lang="en-US" sz="1100" b="0" i="0" dirty="0">
                <a:solidFill>
                  <a:srgbClr val="FFFF00"/>
                </a:solidFill>
                <a:effectLst/>
                <a:latin typeface="+mn-lt"/>
                <a:ea typeface="+mn-ea"/>
                <a:cs typeface="+mn-cs"/>
              </a:rPr>
              <a:t>“The Instacart Online Grocery Shopping Dataset 2017”, Accessed from </a:t>
            </a:r>
            <a:r>
              <a:rPr lang="en-US" sz="1100" b="0" i="0" u="none" strike="noStrike" dirty="0">
                <a:solidFill>
                  <a:srgbClr val="FFFF00"/>
                </a:solidFill>
                <a:effectLst/>
                <a:latin typeface="+mn-lt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www.instacart.com/datasets/grocery-shopping-2017</a:t>
            </a:r>
            <a:r>
              <a:rPr lang="en-US" sz="1100" b="0" i="0" dirty="0">
                <a:solidFill>
                  <a:srgbClr val="FFFF00"/>
                </a:solidFill>
                <a:effectLst/>
                <a:latin typeface="+mn-lt"/>
                <a:ea typeface="+mn-ea"/>
                <a:cs typeface="+mn-cs"/>
              </a:rPr>
              <a:t> via </a:t>
            </a:r>
            <a:r>
              <a:rPr lang="en-US" sz="1100" b="0" i="0" u="none" strike="noStrike" dirty="0">
                <a:solidFill>
                  <a:srgbClr val="FFFF00"/>
                </a:solidFill>
                <a:effectLst/>
                <a:latin typeface="+mn-lt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100" b="0" i="0" dirty="0">
                <a:solidFill>
                  <a:srgbClr val="FFFF00"/>
                </a:solidFill>
                <a:effectLst/>
                <a:latin typeface="+mn-lt"/>
                <a:ea typeface="+mn-ea"/>
                <a:cs typeface="+mn-cs"/>
              </a:rPr>
              <a:t> on 7/1/2023.</a:t>
            </a:r>
            <a:endParaRPr lang="en-US" sz="11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792D59-C290-94EE-B70D-6D35B7285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Key Questions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8F6E8-1790-A3C5-96B9-7B75A54F44D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What is the busiest hours of the day?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What is the busiest day of the week?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What is the frequency of customers returning to Instacart?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What is the age and income of the customers?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F1D6AE-ACF0-566F-6798-E9CDF253F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Tasks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FB2C42E-A4E7-77BF-65CB-64F11EB76A5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Consistency check for missing values, duplication, and fix any mixed-type variables.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Used Python libraries and </a:t>
            </a:r>
            <a:r>
              <a:rPr lang="en-US" dirty="0" err="1">
                <a:solidFill>
                  <a:srgbClr val="FFFF00"/>
                </a:solidFill>
              </a:rPr>
              <a:t>Jupyter</a:t>
            </a:r>
            <a:r>
              <a:rPr lang="en-US" dirty="0">
                <a:solidFill>
                  <a:srgbClr val="FFFF00"/>
                </a:solidFill>
              </a:rPr>
              <a:t> to </a:t>
            </a:r>
            <a:r>
              <a:rPr lang="en-US" dirty="0" err="1">
                <a:solidFill>
                  <a:srgbClr val="FFFF00"/>
                </a:solidFill>
              </a:rPr>
              <a:t>wraggle</a:t>
            </a:r>
            <a:r>
              <a:rPr lang="en-US" dirty="0">
                <a:solidFill>
                  <a:srgbClr val="FFFF00"/>
                </a:solidFill>
              </a:rPr>
              <a:t>  grouping and aggregating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Created visualizations with Python.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Links: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00"/>
                </a:solidFill>
              </a:rPr>
              <a:t>https://github.com/Rich-Brad/python-instacart-analysis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B1744-9889-6D6F-F51B-437F3092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16</a:t>
            </a:fld>
            <a:endParaRPr lang="en-US"/>
          </a:p>
        </p:txBody>
      </p:sp>
      <p:pic>
        <p:nvPicPr>
          <p:cNvPr id="4" name="Content Placeholder 12" descr="Woman buying vegetables at supermarket">
            <a:extLst>
              <a:ext uri="{FF2B5EF4-FFF2-40B4-BE49-F238E27FC236}">
                <a16:creationId xmlns:a16="http://schemas.microsoft.com/office/drawing/2014/main" id="{7DFD6F18-B66A-E838-D7D8-F7732F134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47" y="200851"/>
            <a:ext cx="1905898" cy="95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1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925418" y="-354605"/>
            <a:ext cx="13117417" cy="7212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74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FFFF00"/>
                </a:solidFill>
              </a:rPr>
              <a:t>Instacart Grocery Basket 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8F6E8-1790-A3C5-96B9-7B75A54F44D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667000"/>
            <a:ext cx="2946400" cy="3589338"/>
          </a:xfrm>
        </p:spPr>
        <p:txBody>
          <a:bodyPr/>
          <a:lstStyle/>
          <a:p>
            <a:endParaRPr lang="en-US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3" name="Content Placeholder 12" descr="Woman buying vegetables at supermarket">
            <a:extLst>
              <a:ext uri="{FF2B5EF4-FFF2-40B4-BE49-F238E27FC236}">
                <a16:creationId xmlns:a16="http://schemas.microsoft.com/office/drawing/2014/main" id="{EE9ADD27-A75B-C60F-64B0-CC9C611DA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52718"/>
            <a:ext cx="1905898" cy="95744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6928A-3B8D-83AD-EC01-869808AE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1B31-3D17-64E0-6726-2C27DF12A5CE}"/>
              </a:ext>
            </a:extLst>
          </p:cNvPr>
          <p:cNvSpPr txBox="1"/>
          <p:nvPr/>
        </p:nvSpPr>
        <p:spPr>
          <a:xfrm>
            <a:off x="2712378" y="1523037"/>
            <a:ext cx="793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This histogram shows the bulk of orders happen between 8am to 4pm.</a:t>
            </a:r>
          </a:p>
        </p:txBody>
      </p:sp>
      <p:pic>
        <p:nvPicPr>
          <p:cNvPr id="5" name="Picture 4" descr="A graph of a number of hours&#10;&#10;Description automatically generated with medium confidence">
            <a:extLst>
              <a:ext uri="{FF2B5EF4-FFF2-40B4-BE49-F238E27FC236}">
                <a16:creationId xmlns:a16="http://schemas.microsoft.com/office/drawing/2014/main" id="{8AC2B6E3-ABA5-B82A-7B60-E9D7F91EC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9" y="1891130"/>
            <a:ext cx="6276788" cy="4923205"/>
          </a:xfrm>
          <a:prstGeom prst="rect">
            <a:avLst/>
          </a:prstGeom>
        </p:spPr>
      </p:pic>
      <p:pic>
        <p:nvPicPr>
          <p:cNvPr id="10" name="Picture 9" descr="A white sign with red text&#10;&#10;Description automatically generated">
            <a:extLst>
              <a:ext uri="{FF2B5EF4-FFF2-40B4-BE49-F238E27FC236}">
                <a16:creationId xmlns:a16="http://schemas.microsoft.com/office/drawing/2014/main" id="{89AC3700-BD95-4333-08A2-43F85B3A91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30" y="5884811"/>
            <a:ext cx="4953691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925417" y="-354605"/>
            <a:ext cx="13117417" cy="7212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0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FFFF00"/>
                </a:solidFill>
              </a:rPr>
              <a:t>Instacart Grocery Basket 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8F6E8-1790-A3C5-96B9-7B75A54F4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3" name="Content Placeholder 12" descr="Woman buying vegetables at supermarket">
            <a:extLst>
              <a:ext uri="{FF2B5EF4-FFF2-40B4-BE49-F238E27FC236}">
                <a16:creationId xmlns:a16="http://schemas.microsoft.com/office/drawing/2014/main" id="{EE9ADD27-A75B-C60F-64B0-CC9C611DA7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52718"/>
            <a:ext cx="1920444" cy="95005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403D3A-CD8C-3B6B-49EA-E02866DDC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103" y="1648164"/>
            <a:ext cx="10442576" cy="438491"/>
          </a:xfrm>
        </p:spPr>
        <p:txBody>
          <a:bodyPr/>
          <a:lstStyle/>
          <a:p>
            <a:pPr algn="ctr"/>
            <a:r>
              <a:rPr lang="en-US" sz="2000" dirty="0"/>
              <a:t>The busiest day of the week is Saturday with Tuesday and Wednesday being the least busy days.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C0CC0-CC36-C3A9-ABF8-FD3EDE99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18</a:t>
            </a:fld>
            <a:endParaRPr lang="en-US"/>
          </a:p>
        </p:txBody>
      </p:sp>
      <p:pic>
        <p:nvPicPr>
          <p:cNvPr id="8" name="Content Placeholder 7" descr="A graph of days of the week&#10;&#10;Description automatically generated">
            <a:extLst>
              <a:ext uri="{FF2B5EF4-FFF2-40B4-BE49-F238E27FC236}">
                <a16:creationId xmlns:a16="http://schemas.microsoft.com/office/drawing/2014/main" id="{F3BC0653-425C-1031-86E2-B98BEEE535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" y="2086655"/>
            <a:ext cx="5239473" cy="4703618"/>
          </a:xfrm>
        </p:spPr>
      </p:pic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0FF0EBD-FB90-002B-53FE-E3F8F8BB7A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01" y="3429000"/>
            <a:ext cx="6345609" cy="77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6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925418" y="-354605"/>
            <a:ext cx="13117417" cy="7212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74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FFFF00"/>
                </a:solidFill>
              </a:rPr>
              <a:t>Instacart Grocery Basket 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8F6E8-1790-A3C5-96B9-7B75A54F44D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667000"/>
            <a:ext cx="2946400" cy="3589338"/>
          </a:xfrm>
        </p:spPr>
        <p:txBody>
          <a:bodyPr/>
          <a:lstStyle/>
          <a:p>
            <a:endParaRPr lang="en-US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3" name="Content Placeholder 12" descr="Woman buying vegetables at supermarket">
            <a:extLst>
              <a:ext uri="{FF2B5EF4-FFF2-40B4-BE49-F238E27FC236}">
                <a16:creationId xmlns:a16="http://schemas.microsoft.com/office/drawing/2014/main" id="{EE9ADD27-A75B-C60F-64B0-CC9C611DA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52718"/>
            <a:ext cx="1905898" cy="95744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0B88E6-7EB9-D635-44AD-69404A261884}"/>
              </a:ext>
            </a:extLst>
          </p:cNvPr>
          <p:cNvSpPr txBox="1"/>
          <p:nvPr/>
        </p:nvSpPr>
        <p:spPr>
          <a:xfrm>
            <a:off x="550718" y="2967335"/>
            <a:ext cx="1750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Customer loyalty by frequent use of the app.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2B4767-D59D-EC9E-120B-94955D84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19</a:t>
            </a:fld>
            <a:endParaRPr lang="en-US"/>
          </a:p>
        </p:txBody>
      </p:sp>
      <p:pic>
        <p:nvPicPr>
          <p:cNvPr id="18" name="Picture 17" descr="A bar graph with text&#10;&#10;Description automatically generated">
            <a:extLst>
              <a:ext uri="{FF2B5EF4-FFF2-40B4-BE49-F238E27FC236}">
                <a16:creationId xmlns:a16="http://schemas.microsoft.com/office/drawing/2014/main" id="{52F25F1A-8FE1-BF9C-EEE7-B17602082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68" y="1529828"/>
            <a:ext cx="5798036" cy="5308660"/>
          </a:xfrm>
          <a:prstGeom prst="rect">
            <a:avLst/>
          </a:prstGeom>
        </p:spPr>
      </p:pic>
      <p:pic>
        <p:nvPicPr>
          <p:cNvPr id="20" name="Picture 1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1BD237D-1F13-4CAE-785F-4D1D9D9576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76" y="6256338"/>
            <a:ext cx="4023650" cy="4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680755" y="1216460"/>
            <a:ext cx="6828263" cy="39068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900" u="sng" dirty="0">
                <a:solidFill>
                  <a:srgbClr val="EBEBEB"/>
                </a:solidFill>
              </a:rPr>
              <a:t>Table of Contents</a:t>
            </a:r>
            <a:br>
              <a:rPr lang="en-US" sz="29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2000" dirty="0">
                <a:solidFill>
                  <a:srgbClr val="EBEBEB"/>
                </a:solidFill>
                <a:hlinkClick r:id="rId3" action="ppaction://hlinksldjump"/>
              </a:rPr>
              <a:t>GameCo Market Analysis </a:t>
            </a:r>
            <a:br>
              <a:rPr lang="en-US" sz="16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2000" dirty="0">
                <a:solidFill>
                  <a:srgbClr val="EBEBEB"/>
                </a:solidFill>
                <a:hlinkClick r:id="rId4" action="ppaction://hlinksldjump"/>
              </a:rPr>
              <a:t>Preparing for Influenza Flu Season</a:t>
            </a:r>
            <a:r>
              <a:rPr lang="en-US" sz="1600" dirty="0">
                <a:solidFill>
                  <a:srgbClr val="EBEBEB"/>
                </a:solidFill>
                <a:hlinkClick r:id="rId4" action="ppaction://hlinksldjump"/>
              </a:rPr>
              <a:t> </a:t>
            </a:r>
            <a:br>
              <a:rPr lang="en-US" sz="29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2000" dirty="0">
                <a:solidFill>
                  <a:srgbClr val="EBEBEB"/>
                </a:solidFill>
                <a:hlinkClick r:id="rId5" action="ppaction://hlinksldjump"/>
              </a:rPr>
              <a:t>RockBuster Data Analysis</a:t>
            </a:r>
            <a:br>
              <a:rPr lang="en-US" sz="16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2000" dirty="0">
                <a:solidFill>
                  <a:srgbClr val="EBEBEB"/>
                </a:solidFill>
                <a:hlinkClick r:id="rId6" action="ppaction://hlinksldjump"/>
              </a:rPr>
              <a:t>InstaCart Grocery Basket Analysis</a:t>
            </a:r>
            <a:br>
              <a:rPr lang="en-US" sz="2000" dirty="0">
                <a:solidFill>
                  <a:srgbClr val="EBEBEB"/>
                </a:solidFill>
              </a:rPr>
            </a:br>
            <a:br>
              <a:rPr lang="en-US" sz="2000" dirty="0">
                <a:solidFill>
                  <a:srgbClr val="EBEBEB"/>
                </a:solidFill>
              </a:rPr>
            </a:br>
            <a:r>
              <a:rPr lang="en-US" sz="2000" u="sng" dirty="0">
                <a:solidFill>
                  <a:srgbClr val="EBEBEB"/>
                </a:solidFill>
                <a:hlinkClick r:id="rId7" action="ppaction://hlinksldjump"/>
              </a:rPr>
              <a:t>Flight Delay Project Analysis</a:t>
            </a:r>
            <a:br>
              <a:rPr lang="en-US" sz="1600" dirty="0">
                <a:solidFill>
                  <a:srgbClr val="EBEBEB"/>
                </a:solidFill>
              </a:rPr>
            </a:br>
            <a:endParaRPr lang="en-US" sz="1600" dirty="0">
              <a:solidFill>
                <a:srgbClr val="EBEBE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069" r="19020" b="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 descr="A green square with a white x on it&#10;&#10;Description automatically generated">
            <a:extLst>
              <a:ext uri="{FF2B5EF4-FFF2-40B4-BE49-F238E27FC236}">
                <a16:creationId xmlns:a16="http://schemas.microsoft.com/office/drawing/2014/main" id="{FE89A1F8-84B6-269C-82D8-302E7C3DEF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84" y="5295900"/>
            <a:ext cx="642690" cy="598670"/>
          </a:xfrm>
          <a:prstGeom prst="rect">
            <a:avLst/>
          </a:prstGeom>
        </p:spPr>
      </p:pic>
      <p:pic>
        <p:nvPicPr>
          <p:cNvPr id="6" name="Picture 5" descr="A logo of a company&#10;&#10;Description automatically generated">
            <a:extLst>
              <a:ext uri="{FF2B5EF4-FFF2-40B4-BE49-F238E27FC236}">
                <a16:creationId xmlns:a16="http://schemas.microsoft.com/office/drawing/2014/main" id="{72267B7A-2525-3ED2-55CC-D41E2A2ED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084" y="5295899"/>
            <a:ext cx="642714" cy="618228"/>
          </a:xfrm>
          <a:prstGeom prst="rect">
            <a:avLst/>
          </a:prstGeom>
        </p:spPr>
      </p:pic>
      <p:pic>
        <p:nvPicPr>
          <p:cNvPr id="8" name="Picture 7" descr="A group of colorful crosses&#10;&#10;Description automatically generated">
            <a:extLst>
              <a:ext uri="{FF2B5EF4-FFF2-40B4-BE49-F238E27FC236}">
                <a16:creationId xmlns:a16="http://schemas.microsoft.com/office/drawing/2014/main" id="{3D350151-E311-7099-5956-9BBCE6EA94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914" y="5295899"/>
            <a:ext cx="642714" cy="637785"/>
          </a:xfrm>
          <a:prstGeom prst="rect">
            <a:avLst/>
          </a:prstGeom>
        </p:spPr>
      </p:pic>
      <p:pic>
        <p:nvPicPr>
          <p:cNvPr id="10" name="Picture 9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49A17E16-4758-3FBD-BBC0-E7C8DE86EC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171" y="5295899"/>
            <a:ext cx="723223" cy="637785"/>
          </a:xfrm>
          <a:prstGeom prst="rect">
            <a:avLst/>
          </a:prstGeom>
        </p:spPr>
      </p:pic>
      <p:pic>
        <p:nvPicPr>
          <p:cNvPr id="12" name="Picture 11" descr="A green and white symbol with a magnifying glass&#10;&#10;Description automatically generated">
            <a:extLst>
              <a:ext uri="{FF2B5EF4-FFF2-40B4-BE49-F238E27FC236}">
                <a16:creationId xmlns:a16="http://schemas.microsoft.com/office/drawing/2014/main" id="{1F0ADA3C-6509-07EA-77CC-03464E83CB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937" y="5295899"/>
            <a:ext cx="589677" cy="598671"/>
          </a:xfrm>
          <a:prstGeom prst="rect">
            <a:avLst/>
          </a:prstGeom>
        </p:spPr>
      </p:pic>
      <p:pic>
        <p:nvPicPr>
          <p:cNvPr id="15" name="Picture 14" descr="A green circle with a white background&#10;&#10;Description automatically generated">
            <a:extLst>
              <a:ext uri="{FF2B5EF4-FFF2-40B4-BE49-F238E27FC236}">
                <a16:creationId xmlns:a16="http://schemas.microsoft.com/office/drawing/2014/main" id="{CD84C252-CE82-AC08-C4DC-30D0F013BE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52" y="5295899"/>
            <a:ext cx="651038" cy="637785"/>
          </a:xfrm>
          <a:prstGeom prst="rect">
            <a:avLst/>
          </a:prstGeom>
        </p:spPr>
      </p:pic>
      <p:pic>
        <p:nvPicPr>
          <p:cNvPr id="17" name="Picture 16" descr="A logo with grey circles and black text&#10;&#10;Description automatically generated">
            <a:extLst>
              <a:ext uri="{FF2B5EF4-FFF2-40B4-BE49-F238E27FC236}">
                <a16:creationId xmlns:a16="http://schemas.microsoft.com/office/drawing/2014/main" id="{F04544AF-44F0-5EB0-8AF2-BEFF4F3FED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40" y="5286120"/>
            <a:ext cx="669831" cy="637785"/>
          </a:xfrm>
          <a:prstGeom prst="rect">
            <a:avLst/>
          </a:prstGeom>
        </p:spPr>
      </p:pic>
      <p:pic>
        <p:nvPicPr>
          <p:cNvPr id="19" name="Picture 18" descr="A blue and yellow snake logo&#10;&#10;Description automatically generated">
            <a:extLst>
              <a:ext uri="{FF2B5EF4-FFF2-40B4-BE49-F238E27FC236}">
                <a16:creationId xmlns:a16="http://schemas.microsoft.com/office/drawing/2014/main" id="{24BB2812-5295-07E2-599D-F42952B7DD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57" y="5286120"/>
            <a:ext cx="642714" cy="6504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EF398-A681-BF49-05E4-AC5D1776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7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462709" y="-177303"/>
            <a:ext cx="13117417" cy="7212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74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FFFF00"/>
                </a:solidFill>
              </a:rPr>
              <a:t>Instacart Grocery Basket Analysis</a:t>
            </a:r>
          </a:p>
        </p:txBody>
      </p:sp>
      <p:pic>
        <p:nvPicPr>
          <p:cNvPr id="13" name="Content Placeholder 12" descr="Woman buying vegetables at supermarket">
            <a:extLst>
              <a:ext uri="{FF2B5EF4-FFF2-40B4-BE49-F238E27FC236}">
                <a16:creationId xmlns:a16="http://schemas.microsoft.com/office/drawing/2014/main" id="{EE9ADD27-A75B-C60F-64B0-CC9C611DA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52718"/>
            <a:ext cx="1905898" cy="95744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A6387-8508-BEEE-AFCC-787A97EA4FB6}"/>
              </a:ext>
            </a:extLst>
          </p:cNvPr>
          <p:cNvSpPr txBox="1"/>
          <p:nvPr/>
        </p:nvSpPr>
        <p:spPr>
          <a:xfrm>
            <a:off x="383324" y="1963882"/>
            <a:ext cx="21686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This histogram shows most incomes are about 200,000 and below in the different age groups. </a:t>
            </a:r>
          </a:p>
          <a:p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With the highest concentration of incomes at 150,000. </a:t>
            </a:r>
          </a:p>
          <a:p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57517-5B47-D94A-D23C-3CC0E219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5350FE69-7003-A7B9-0E09-E7CA3C3EE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009" y="1898880"/>
            <a:ext cx="5820470" cy="4357458"/>
          </a:xfrm>
          <a:prstGeom prst="rect">
            <a:avLst/>
          </a:prstGeom>
        </p:spPr>
      </p:pic>
      <p:pic>
        <p:nvPicPr>
          <p:cNvPr id="9" name="Picture 8" descr="A white card with black text&#10;&#10;Description automatically generated">
            <a:extLst>
              <a:ext uri="{FF2B5EF4-FFF2-40B4-BE49-F238E27FC236}">
                <a16:creationId xmlns:a16="http://schemas.microsoft.com/office/drawing/2014/main" id="{8E35D312-FD95-281A-A227-DEE012DD3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145" y="5742337"/>
            <a:ext cx="3716629" cy="5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1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462709" y="-177303"/>
            <a:ext cx="13117417" cy="7212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74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FFFF00"/>
                </a:solidFill>
              </a:rPr>
              <a:t>Instacart Grocery Basket Analysis</a:t>
            </a:r>
          </a:p>
        </p:txBody>
      </p:sp>
      <p:pic>
        <p:nvPicPr>
          <p:cNvPr id="13" name="Content Placeholder 12" descr="Woman buying vegetables at supermarket">
            <a:extLst>
              <a:ext uri="{FF2B5EF4-FFF2-40B4-BE49-F238E27FC236}">
                <a16:creationId xmlns:a16="http://schemas.microsoft.com/office/drawing/2014/main" id="{EE9ADD27-A75B-C60F-64B0-CC9C611DA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52718"/>
            <a:ext cx="1905898" cy="95744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A6387-8508-BEEE-AFCC-787A97EA4FB6}"/>
              </a:ext>
            </a:extLst>
          </p:cNvPr>
          <p:cNvSpPr txBox="1"/>
          <p:nvPr/>
        </p:nvSpPr>
        <p:spPr>
          <a:xfrm>
            <a:off x="383324" y="1963882"/>
            <a:ext cx="108074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u="sng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Recommendations</a:t>
            </a:r>
          </a:p>
          <a:p>
            <a:pPr algn="ctr"/>
            <a:endParaRPr lang="en-US" sz="1800" b="0" i="0" u="sng" strike="noStrike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The least busy days are Tuesday and Wednesday. Knowing this the marketing team can provide incentives or promotions to increase sales on those slower days.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endParaRPr lang="en-US" sz="1800" b="0" i="0" u="none" strike="noStrike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The fewest orders happen between 11pm and 6am. The marketing team could do a midnight special or early bird shopping special to encourage more sales during these hours.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Have the marketing and sales team use incentives, for example, coupons or discounts to help increase customer use of the online app more and decrease the non-frequent customers to becoming regular or frequent customers.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Find ways to reward the loyal customers and incentivize the new customers with specials based on their purchases.</a:t>
            </a:r>
            <a:r>
              <a:rPr lang="en-US" dirty="0">
                <a:solidFill>
                  <a:srgbClr val="FFFF00"/>
                </a:solidFill>
              </a:rPr>
              <a:t> </a:t>
            </a:r>
            <a:endParaRPr lang="en-US" sz="1800" b="0" i="0" u="none" strike="noStrike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endParaRPr lang="en-US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57517-5B47-D94A-D23C-3CC0E219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6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196155" y="143856"/>
            <a:ext cx="11981760" cy="6714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3856"/>
            <a:ext cx="9404723" cy="16068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Project 5 - Flight Delay Project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CC5EE0-1EE8-F99E-76E9-D02672021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Objective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15C6B0-8743-E961-190A-99FF91D94A0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FFFF00"/>
                </a:solidFill>
                <a:cs typeface="Calibri" panose="020F0502020204030204" pitchFamily="34" charset="0"/>
              </a:rPr>
              <a:t>Determine the flight delays </a:t>
            </a:r>
            <a:r>
              <a:rPr lang="en-US" sz="1400" b="1" i="1" dirty="0">
                <a:solidFill>
                  <a:srgbClr val="FFFF00"/>
                </a:solidFill>
                <a:cs typeface="Calibri" panose="020F0502020204030204" pitchFamily="34" charset="0"/>
              </a:rPr>
              <a:t>greater</a:t>
            </a:r>
            <a:r>
              <a:rPr lang="en-US" sz="1400" b="1" dirty="0"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FFFF00"/>
                </a:solidFill>
                <a:cs typeface="Calibri" panose="020F0502020204030204" pitchFamily="34" charset="0"/>
              </a:rPr>
              <a:t>than 15 minutes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i="1" dirty="0">
                <a:solidFill>
                  <a:srgbClr val="FFFF00"/>
                </a:solidFill>
                <a:cs typeface="Calibri" panose="020F0502020204030204" pitchFamily="34" charset="0"/>
              </a:rPr>
              <a:t>Which</a:t>
            </a:r>
            <a:r>
              <a:rPr lang="en-US" sz="1400" dirty="0">
                <a:solidFill>
                  <a:srgbClr val="FFFF00"/>
                </a:solidFill>
                <a:cs typeface="Calibri" panose="020F0502020204030204" pitchFamily="34" charset="0"/>
              </a:rPr>
              <a:t> airlines are impacted the most</a:t>
            </a: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Provide information and insight regarding flight delays throughout the United States.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Want to uncover which airports and airlines have the greatest delays.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Access which delays, if any, have a correlation.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rgbClr val="FFFF00"/>
                </a:solidFill>
              </a:rPr>
              <a:t>Source: </a:t>
            </a:r>
            <a:r>
              <a:rPr lang="en-US" sz="1300" kern="1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Open Source: Kaggle.com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>
                <a:solidFill>
                  <a:srgbClr val="FFFF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300" kern="1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Original Author </a:t>
            </a:r>
            <a:r>
              <a:rPr lang="en-US" sz="1300" kern="100" dirty="0" err="1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Eugeniy</a:t>
            </a:r>
            <a:r>
              <a:rPr lang="en-US" sz="1300" kern="1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Osetrov</a:t>
            </a:r>
            <a:r>
              <a:rPr lang="en-US" sz="1300" kern="1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(Owner)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300" kern="100" dirty="0">
              <a:solidFill>
                <a:srgbClr val="FFFF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300" kern="100" dirty="0">
                <a:solidFill>
                  <a:srgbClr val="FFFF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Time Series Analysis  Data.gov </a:t>
            </a:r>
            <a:r>
              <a:rPr lang="en-US" sz="1300" kern="1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Pubisher</a:t>
            </a:r>
            <a:r>
              <a:rPr lang="en-US" sz="1300" kern="100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opendata.Maryland.gov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>
                <a:solidFill>
                  <a:srgbClr val="FFFF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Maintainer Christine Howard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792D59-C290-94EE-B70D-6D35B7285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Key Questions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8F6E8-1790-A3C5-96B9-7B75A54F44D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Is there a connection between certain airlines and  airports that show a higher delay rate within the data set?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What airline has the worse delays, greater than 15 minutes?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Are there certain airlines that are consistently having higher delays than other airlines?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Are there certain airports that are consistently having higher delays than other airports?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F1D6AE-ACF0-566F-6798-E9CDF253F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Tasks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FB2C42E-A4E7-77BF-65CB-64F11EB76A5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Consistency check for missing values, duplication, and fix any mixed-type variables.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Used Python libraries and </a:t>
            </a:r>
            <a:r>
              <a:rPr lang="en-US" dirty="0" err="1">
                <a:solidFill>
                  <a:srgbClr val="FFFF00"/>
                </a:solidFill>
              </a:rPr>
              <a:t>Jupyter</a:t>
            </a:r>
            <a:r>
              <a:rPr lang="en-US" dirty="0">
                <a:solidFill>
                  <a:srgbClr val="FFFF00"/>
                </a:solidFill>
              </a:rPr>
              <a:t> to </a:t>
            </a:r>
            <a:r>
              <a:rPr lang="en-US" dirty="0" err="1">
                <a:solidFill>
                  <a:srgbClr val="FFFF00"/>
                </a:solidFill>
              </a:rPr>
              <a:t>wraggle</a:t>
            </a:r>
            <a:r>
              <a:rPr lang="en-US" dirty="0">
                <a:solidFill>
                  <a:srgbClr val="FFFF00"/>
                </a:solidFill>
              </a:rPr>
              <a:t>  grouping and aggregating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Created visualizations with Python.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Create a data dashboard with Tableau.</a:t>
            </a:r>
            <a:br>
              <a:rPr lang="en-US" dirty="0">
                <a:solidFill>
                  <a:srgbClr val="FFFF00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Links: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00"/>
                </a:solidFill>
              </a:rPr>
              <a:t>https://github.com/Rich-Brad/Airline-Delays.git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B1744-9889-6D6F-F51B-437F3092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462709" y="-177303"/>
            <a:ext cx="13117417" cy="7212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67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00B0F0"/>
                </a:solidFill>
              </a:rPr>
              <a:t>Flight Delay Correlation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57517-5B47-D94A-D23C-3CC0E219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27ADE5-69E4-8D2C-2551-F5BC0216E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18" y="1246034"/>
            <a:ext cx="5481021" cy="545746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9CFDF-2E3F-AE78-CFA9-A16C120D43C7}"/>
              </a:ext>
            </a:extLst>
          </p:cNvPr>
          <p:cNvSpPr txBox="1"/>
          <p:nvPr/>
        </p:nvSpPr>
        <p:spPr>
          <a:xfrm>
            <a:off x="350836" y="1410159"/>
            <a:ext cx="466295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heatmap shows the correlation of the different delay categories and how strong or weak the correlations are in relationship to each delay. </a:t>
            </a:r>
          </a:p>
          <a:p>
            <a:endParaRPr lang="en-US" sz="1400" dirty="0"/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coefficient range between .3 - .5, the darker purple colors show a weak relationship.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coefficient range between .5 – .7 the purple to red colors shows a moderate relationship.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coefficient range between .7 – 1.0, the darker beige to light beige colors shows a strong relationship between the variables. 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0D97E35-BFC0-B9A3-E567-6A51B0840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5" y="5367778"/>
            <a:ext cx="5358883" cy="818448"/>
          </a:xfrm>
          <a:prstGeom prst="rect">
            <a:avLst/>
          </a:prstGeom>
        </p:spPr>
      </p:pic>
      <p:pic>
        <p:nvPicPr>
          <p:cNvPr id="10" name="Picture 9" descr="A close-up of a number&#10;&#10;Description automatically generated">
            <a:extLst>
              <a:ext uri="{FF2B5EF4-FFF2-40B4-BE49-F238E27FC236}">
                <a16:creationId xmlns:a16="http://schemas.microsoft.com/office/drawing/2014/main" id="{E8F2A6C6-7672-1C5A-F661-816089B0DF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02" y="6214495"/>
            <a:ext cx="4058216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462709" y="-177303"/>
            <a:ext cx="13117417" cy="7212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67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00B0F0"/>
                </a:solidFill>
              </a:rPr>
              <a:t>Flight Delay Normalization and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57517-5B47-D94A-D23C-3CC0E219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5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E7EDC526-320B-FB5A-52BB-78AA12E89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59" y="1447169"/>
            <a:ext cx="5940475" cy="3862772"/>
          </a:xfrm>
          <a:prstGeom prst="rect">
            <a:avLst/>
          </a:prstGeom>
        </p:spPr>
      </p:pic>
      <p:pic>
        <p:nvPicPr>
          <p:cNvPr id="11" name="Content Placeholder 5" descr="A graph of flight departures&#10;&#10;Description automatically generated">
            <a:extLst>
              <a:ext uri="{FF2B5EF4-FFF2-40B4-BE49-F238E27FC236}">
                <a16:creationId xmlns:a16="http://schemas.microsoft.com/office/drawing/2014/main" id="{82049787-FF04-886A-D684-63FFD4D5D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2" y="1448967"/>
            <a:ext cx="5300675" cy="3862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8AE4E-567C-2AAB-1E9B-DC1F88881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3" y="5496268"/>
            <a:ext cx="5061398" cy="339453"/>
          </a:xfrm>
          <a:prstGeom prst="rect">
            <a:avLst/>
          </a:prstGeom>
        </p:spPr>
      </p:pic>
      <p:pic>
        <p:nvPicPr>
          <p:cNvPr id="13" name="Picture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B94CA8CB-0F45-9B1F-05C3-816718ECBE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664" y="5494103"/>
            <a:ext cx="5490114" cy="7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1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462709" y="-177303"/>
            <a:ext cx="13117417" cy="7212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6106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00B0F0"/>
                </a:solidFill>
              </a:rPr>
              <a:t>Flight Delays By Airport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57517-5B47-D94A-D23C-3CC0E219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25</a:t>
            </a:fld>
            <a:endParaRPr lang="en-US"/>
          </a:p>
        </p:txBody>
      </p:sp>
      <p:pic>
        <p:nvPicPr>
          <p:cNvPr id="4" name="Content Placeholder 5" descr="A graph of flight status&#10;&#10;Description automatically generated with medium confidence">
            <a:extLst>
              <a:ext uri="{FF2B5EF4-FFF2-40B4-BE49-F238E27FC236}">
                <a16:creationId xmlns:a16="http://schemas.microsoft.com/office/drawing/2014/main" id="{F6D4B49E-3E57-0D4C-D7D9-566EC822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28" y="1246554"/>
            <a:ext cx="7266011" cy="54581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157D5-7013-9D06-3FB0-09C819BC0965}"/>
              </a:ext>
            </a:extLst>
          </p:cNvPr>
          <p:cNvSpPr txBox="1"/>
          <p:nvPr/>
        </p:nvSpPr>
        <p:spPr>
          <a:xfrm>
            <a:off x="512548" y="1693438"/>
            <a:ext cx="32888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Hypothesis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“If arriving flights encounter delays, then the number of arriving flight delays will be 15 minutes or longer”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solidFill>
                  <a:srgbClr val="00B0F0"/>
                </a:solidFill>
              </a:rPr>
              <a:t>Project Question</a:t>
            </a:r>
          </a:p>
          <a:p>
            <a:endParaRPr lang="en-US" sz="1400" dirty="0">
              <a:solidFill>
                <a:srgbClr val="00B0F0"/>
              </a:solidFill>
            </a:endParaRPr>
          </a:p>
          <a:p>
            <a:r>
              <a:rPr lang="en-US" sz="1400" dirty="0"/>
              <a:t>“Of the flight delays greater than 15 minutes, flights for the same aircraft, heavy air traffic, and weather delays, which has the most impact”?</a:t>
            </a:r>
          </a:p>
        </p:txBody>
      </p:sp>
    </p:spTree>
    <p:extLst>
      <p:ext uri="{BB962C8B-B14F-4D97-AF65-F5344CB8AC3E}">
        <p14:creationId xmlns:p14="http://schemas.microsoft.com/office/powerpoint/2010/main" val="39001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462709" y="-177303"/>
            <a:ext cx="13117417" cy="7212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67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00B0F0"/>
                </a:solidFill>
              </a:rPr>
              <a:t>Flight Delay Choropleth Map of US Airports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57517-5B47-D94A-D23C-3CC0E219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26</a:t>
            </a:fld>
            <a:endParaRPr lang="en-US"/>
          </a:p>
        </p:txBody>
      </p:sp>
      <p:pic>
        <p:nvPicPr>
          <p:cNvPr id="4" name="Content Placeholder 5" descr="A map of a city&#10;&#10;Description automatically generated">
            <a:extLst>
              <a:ext uri="{FF2B5EF4-FFF2-40B4-BE49-F238E27FC236}">
                <a16:creationId xmlns:a16="http://schemas.microsoft.com/office/drawing/2014/main" id="{CC7D0298-A5C6-5993-DF36-59899EB95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91" y="1794401"/>
            <a:ext cx="7679086" cy="46108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403D8-36F3-E9C3-E89F-6BE702F76D94}"/>
              </a:ext>
            </a:extLst>
          </p:cNvPr>
          <p:cNvSpPr txBox="1"/>
          <p:nvPr/>
        </p:nvSpPr>
        <p:spPr>
          <a:xfrm>
            <a:off x="410612" y="2696694"/>
            <a:ext cx="28154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analysis shows the cities where the airports are located.</a:t>
            </a:r>
          </a:p>
          <a:p>
            <a:endParaRPr lang="en-US" sz="1400" dirty="0"/>
          </a:p>
          <a:p>
            <a:r>
              <a:rPr lang="en-US" sz="1400" dirty="0"/>
              <a:t>In this analysis Atlanta has the most with 55,438 arriving flights.</a:t>
            </a:r>
          </a:p>
        </p:txBody>
      </p:sp>
    </p:spTree>
    <p:extLst>
      <p:ext uri="{BB962C8B-B14F-4D97-AF65-F5344CB8AC3E}">
        <p14:creationId xmlns:p14="http://schemas.microsoft.com/office/powerpoint/2010/main" val="131322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462709" y="-177303"/>
            <a:ext cx="13117417" cy="7212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67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00B0F0"/>
                </a:solidFill>
              </a:rPr>
              <a:t>Flight Delay Airlines Affected By Delays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57517-5B47-D94A-D23C-3CC0E219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27</a:t>
            </a:fld>
            <a:endParaRPr lang="en-US"/>
          </a:p>
        </p:txBody>
      </p:sp>
      <p:pic>
        <p:nvPicPr>
          <p:cNvPr id="4" name="Content Placeholder 5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722C9917-711E-B99D-A823-11FF38C43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9" y="1681483"/>
            <a:ext cx="5995144" cy="3383676"/>
          </a:xfrm>
        </p:spPr>
      </p:pic>
      <p:pic>
        <p:nvPicPr>
          <p:cNvPr id="6" name="Picture 5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C8C3357E-7C45-8971-4551-4EC04010B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55" y="1681483"/>
            <a:ext cx="5904216" cy="3383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820040-6665-099D-CC02-E95C3E9D33FB}"/>
              </a:ext>
            </a:extLst>
          </p:cNvPr>
          <p:cNvSpPr txBox="1"/>
          <p:nvPr/>
        </p:nvSpPr>
        <p:spPr>
          <a:xfrm>
            <a:off x="513707" y="5311566"/>
            <a:ext cx="4808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SkyWest Airlines Inc. is affected most with delays 15 minutes and greater. Followed by Mesa Airlines Inc. and Envoy Air.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D8691-CB73-4239-E0D6-CA7374384A52}"/>
              </a:ext>
            </a:extLst>
          </p:cNvPr>
          <p:cNvSpPr txBox="1"/>
          <p:nvPr/>
        </p:nvSpPr>
        <p:spPr>
          <a:xfrm>
            <a:off x="6747240" y="5311566"/>
            <a:ext cx="4931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SkyWest Airlines Inc. is most affected by flight delays for same aircraft.  Followed by Mesa Airlines Inc. and Envoy Air.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599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462709" y="-177303"/>
            <a:ext cx="13117417" cy="7212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767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00B0F0"/>
                </a:solidFill>
              </a:rPr>
              <a:t>Flight Delay Airlines Affected By Delays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57517-5B47-D94A-D23C-3CC0E219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28</a:t>
            </a:fld>
            <a:endParaRPr lang="en-US"/>
          </a:p>
        </p:txBody>
      </p:sp>
      <p:pic>
        <p:nvPicPr>
          <p:cNvPr id="4" name="Content Placeholder 5" descr="A graph of red bars&#10;&#10;Description automatically generated with medium confidence">
            <a:extLst>
              <a:ext uri="{FF2B5EF4-FFF2-40B4-BE49-F238E27FC236}">
                <a16:creationId xmlns:a16="http://schemas.microsoft.com/office/drawing/2014/main" id="{16950CE3-ED7C-B2D5-3F2F-BB6FFA366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2" y="1591237"/>
            <a:ext cx="5852494" cy="3340360"/>
          </a:xfrm>
        </p:spPr>
      </p:pic>
      <p:pic>
        <p:nvPicPr>
          <p:cNvPr id="6" name="Picture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453ECCC-65C0-0074-C422-3E623C2DE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1236"/>
            <a:ext cx="5994419" cy="3362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C258A-3985-9047-468F-2F3EE9A50C7A}"/>
              </a:ext>
            </a:extLst>
          </p:cNvPr>
          <p:cNvSpPr txBox="1"/>
          <p:nvPr/>
        </p:nvSpPr>
        <p:spPr>
          <a:xfrm>
            <a:off x="544531" y="5183230"/>
            <a:ext cx="46336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Envoy Air is most affect by heavy air traffic. Followed by Allegiant air and Republic Airline.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8BBB6-5721-3201-02C8-F4D3EDC440A1}"/>
              </a:ext>
            </a:extLst>
          </p:cNvPr>
          <p:cNvSpPr txBox="1"/>
          <p:nvPr/>
        </p:nvSpPr>
        <p:spPr>
          <a:xfrm>
            <a:off x="6585736" y="5112219"/>
            <a:ext cx="431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SkyWest Airlines Inc is most affected by weather delays. Followed by Envoy Air and Allegiant Air.</a:t>
            </a:r>
          </a:p>
        </p:txBody>
      </p:sp>
    </p:spTree>
    <p:extLst>
      <p:ext uri="{BB962C8B-B14F-4D97-AF65-F5344CB8AC3E}">
        <p14:creationId xmlns:p14="http://schemas.microsoft.com/office/powerpoint/2010/main" val="36693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58FCE-40F0-1BFF-9A29-662AA32D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520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Recommendations and Next steps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9D639349-D863-E61E-52A6-F58FC064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8" y="1222625"/>
            <a:ext cx="6467486" cy="53592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AC26D-5596-B25D-A5BD-A2F106FE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B419D-5EF0-4711-ADB4-B22657C1BB0D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97069CD7-58BC-E891-A5A6-A78506EA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22" y="1222625"/>
            <a:ext cx="4952258" cy="53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6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31520"/>
            <a:ext cx="9404723" cy="8343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/>
              <a:t>Project 1 - GameCo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C86A6-9E7F-C370-F83F-C27B479F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Data 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F03E43-1C22-DC87-D79D-7053A96A58B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number of units of games sold between 1980 to 2016.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Numbers represent units sold in millions.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Regions North America, Japan, and Europe.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Different platforms, genres, and publishers.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Data Excel 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Source: </a:t>
            </a:r>
            <a:r>
              <a:rPr lang="en-US" dirty="0" err="1"/>
              <a:t>VGChartz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C21C7-5868-A4AF-C94E-66903EABD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Key Questions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71D99E-9649-D16B-6916-3EFDBF64959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Are certain games more popular than others?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Any games increase/decrease in popularity?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How have the sales figures varied between geographic regions over time?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5B56DF-C96A-9ECA-CC24-45A9C724A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Tasks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16D2F7-DBC6-6625-143A-C3EB6F949BA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Cleaning and formatting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Build pivot tables.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Grouping the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Conduct descriptive analysis and develop visual insights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0" name="Content Placeholder 5" descr="Neon Colored Gadgets">
            <a:extLst>
              <a:ext uri="{FF2B5EF4-FFF2-40B4-BE49-F238E27FC236}">
                <a16:creationId xmlns:a16="http://schemas.microsoft.com/office/drawing/2014/main" id="{892AB63C-69DD-F269-6375-33C48BD3D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3" y="731520"/>
            <a:ext cx="1706707" cy="8435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A144B5-B742-C2E3-7780-5EE2C4B8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1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95409" y="1469834"/>
            <a:ext cx="5222875" cy="33289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srgbClr val="EBEBEB"/>
                </a:solidFill>
              </a:rPr>
              <a:t>Sources:</a:t>
            </a:r>
            <a:br>
              <a:rPr lang="en-US" sz="29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Source: Kaggle.com </a:t>
            </a:r>
            <a:b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Author </a:t>
            </a: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Eugeniy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Osetrov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(Owner)</a:t>
            </a:r>
            <a:b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Analysis</a:t>
            </a:r>
            <a:b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Data.gov  </a:t>
            </a: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Pubisher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opendata.Maryland.gov</a:t>
            </a:r>
            <a:b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Maintainer Christine Howard</a:t>
            </a:r>
            <a:b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900" dirty="0">
              <a:solidFill>
                <a:srgbClr val="EBEBE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69" r="19020" b="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1242B-339D-67C4-71E5-15E3433F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4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596265" y="1212352"/>
            <a:ext cx="6709044" cy="46952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800" dirty="0">
                <a:solidFill>
                  <a:srgbClr val="EBEBEB"/>
                </a:solidFill>
              </a:rPr>
              <a:t>Links: </a:t>
            </a:r>
            <a:br>
              <a:rPr lang="en-US" sz="1200" dirty="0">
                <a:solidFill>
                  <a:srgbClr val="EBEBEB"/>
                </a:solidFill>
              </a:rPr>
            </a:br>
            <a:br>
              <a:rPr lang="en-US" sz="1200" dirty="0">
                <a:solidFill>
                  <a:srgbClr val="EBEBEB"/>
                </a:solidFill>
              </a:rPr>
            </a:br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https://www.youtube.com/watch?v=ht2oeFXsBWE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https://public.tableau.com/app/profile/rich.bradley/viz/2_9Storytellingdashboard2/Story1?publish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hlinkClick r:id="rId5"/>
              </a:rPr>
              <a:t>https://public.tableau.com/app/profile/rich.bradley/viz/3_10Step1_final/top10countries?publish=yes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https://public.tableau.com/app/profile/rich.bradley/viz/5_8RockBustertop5customers/Top5Customers?publish=yes</a:t>
            </a:r>
            <a:br>
              <a:rPr lang="en-US" sz="1200" dirty="0"/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https://github.com/Rich-Brad/sql-rockbuster-movie-rental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https://github.com/Rich-Brad/python-instacart-analysis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  <a:hlinkClick r:id="rId8"/>
              </a:rPr>
              <a:t>https://github.com/Rich-Brad/Airline-Delays.git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  <a:hlinkClick r:id="rId9"/>
              </a:rPr>
              <a:t>https://public.tableau.com/app/profile/rich.bradley/viz/Ex6_7A/AirlineFlightDelays?publish=yes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/>
              <a:t>https://www.kaggle.com/datasets/eugeniyosetrov/airline-delays/data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https://catalog.data.gov/dataset/mva-vehicle-sales-counts-by-month-for-calendar-year-2002-2020-up-to-october</a:t>
            </a:r>
            <a:br>
              <a:rPr lang="en-US" sz="1200" dirty="0"/>
            </a:b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069" r="19020" b="1"/>
          <a:stretch/>
        </p:blipFill>
        <p:spPr>
          <a:xfrm>
            <a:off x="21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5188A-5475-DAC4-2CA6-68D2C7A1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95409" y="1469834"/>
            <a:ext cx="5222875" cy="33289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dirty="0">
                <a:solidFill>
                  <a:srgbClr val="EBEBEB"/>
                </a:solidFill>
              </a:rPr>
              <a:t>Rich Bradley</a:t>
            </a: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2000" dirty="0">
                <a:solidFill>
                  <a:srgbClr val="EBEBEB"/>
                </a:solidFill>
              </a:rPr>
              <a:t>Conclusion Slide</a:t>
            </a: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2000" dirty="0">
                <a:solidFill>
                  <a:srgbClr val="EBEBEB"/>
                </a:solidFill>
              </a:rPr>
              <a:t>Data Analytics Case Studies</a:t>
            </a:r>
            <a:br>
              <a:rPr lang="en-US" sz="20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1600" dirty="0">
                <a:solidFill>
                  <a:srgbClr val="EBEBEB"/>
                </a:solidFill>
              </a:rPr>
              <a:t>Contact me with any questions, or if you would like to collaborate with me at rbbrad@gmail.com</a:t>
            </a:r>
            <a:br>
              <a:rPr lang="en-US" sz="16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endParaRPr lang="en-US" sz="2900" dirty="0">
              <a:solidFill>
                <a:srgbClr val="EBEBE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69" r="19020" b="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1242B-339D-67C4-71E5-15E3433F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5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20" y="-295719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299" y="429659"/>
            <a:ext cx="3559130" cy="7381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/>
              <a:t>GameCo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BA7887-EFB6-D62D-2233-3DF69810D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73" y="1897162"/>
            <a:ext cx="4052127" cy="3995516"/>
          </a:xfrm>
        </p:spPr>
        <p:txBody>
          <a:bodyPr/>
          <a:lstStyle/>
          <a:p>
            <a:r>
              <a:rPr lang="en-US" dirty="0"/>
              <a:t>Role Playing games are the highest sales at 38% in Japan, while Shooter games are the least with 4% in sales..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Racing games account for 33% in sales for Europe and Role-Playing games are 20% of sales.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Content Placeholder 5" descr="Neon Colored Gadgets">
            <a:extLst>
              <a:ext uri="{FF2B5EF4-FFF2-40B4-BE49-F238E27FC236}">
                <a16:creationId xmlns:a16="http://schemas.microsoft.com/office/drawing/2014/main" id="{AC92EBBE-DD08-4277-878F-B19A2AE02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99" y="431110"/>
            <a:ext cx="1520328" cy="7381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4C171-EF3B-09A9-890C-EF49E6AB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4</a:t>
            </a:fld>
            <a:endParaRPr lang="en-US"/>
          </a:p>
        </p:txBody>
      </p:sp>
      <p:pic>
        <p:nvPicPr>
          <p:cNvPr id="28" name="Picture 27" descr="A graph of sales&#10;&#10;Description automatically generated">
            <a:extLst>
              <a:ext uri="{FF2B5EF4-FFF2-40B4-BE49-F238E27FC236}">
                <a16:creationId xmlns:a16="http://schemas.microsoft.com/office/drawing/2014/main" id="{0372D1A8-7B71-05A9-6345-78441037B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532" y="522126"/>
            <a:ext cx="5408361" cy="3048878"/>
          </a:xfrm>
          <a:prstGeom prst="rect">
            <a:avLst/>
          </a:prstGeom>
        </p:spPr>
      </p:pic>
      <p:pic>
        <p:nvPicPr>
          <p:cNvPr id="30" name="Picture 29" descr="A graph of orange and white numbers&#10;&#10;Description automatically generated with medium confidence">
            <a:extLst>
              <a:ext uri="{FF2B5EF4-FFF2-40B4-BE49-F238E27FC236}">
                <a16:creationId xmlns:a16="http://schemas.microsoft.com/office/drawing/2014/main" id="{E8EB5740-72BE-D7CC-6657-EECAF37D35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532" y="3571003"/>
            <a:ext cx="5408361" cy="29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20" y="-295719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299" y="429659"/>
            <a:ext cx="3559130" cy="7381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/>
              <a:t>GameCo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BA7887-EFB6-D62D-2233-3DF69810D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73" y="1897162"/>
            <a:ext cx="3861627" cy="39955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Shooter games is 56% of North America sales and Strategy games are the least with 39% in sales.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Content Placeholder 5" descr="Neon Colored Gadgets">
            <a:extLst>
              <a:ext uri="{FF2B5EF4-FFF2-40B4-BE49-F238E27FC236}">
                <a16:creationId xmlns:a16="http://schemas.microsoft.com/office/drawing/2014/main" id="{AC92EBBE-DD08-4277-878F-B19A2AE02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99" y="431110"/>
            <a:ext cx="1520328" cy="7381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4C171-EF3B-09A9-890C-EF49E6AB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graph with numbers and text&#10;&#10;Description automatically generated">
            <a:extLst>
              <a:ext uri="{FF2B5EF4-FFF2-40B4-BE49-F238E27FC236}">
                <a16:creationId xmlns:a16="http://schemas.microsoft.com/office/drawing/2014/main" id="{D5CA024E-3B21-75A9-C1F8-F00350BB4B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95" y="2066040"/>
            <a:ext cx="6154009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8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17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/>
              <a:t>GameCo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152A9-F27A-3B82-BBE1-9CB67354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34440"/>
            <a:ext cx="10720389" cy="555418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proportion of sales by region between 1980 to 2016 indicates the geographic regions sales expectations vary annually.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5" descr="Neon Colored Gadgets">
            <a:extLst>
              <a:ext uri="{FF2B5EF4-FFF2-40B4-BE49-F238E27FC236}">
                <a16:creationId xmlns:a16="http://schemas.microsoft.com/office/drawing/2014/main" id="{F507A383-E727-A38B-B619-1114935A8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52718"/>
            <a:ext cx="1706707" cy="7817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C49BA-3412-7CB9-8D18-D91DEDDC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graph showing the growth of sales&#10;&#10;Description automatically generated">
            <a:extLst>
              <a:ext uri="{FF2B5EF4-FFF2-40B4-BE49-F238E27FC236}">
                <a16:creationId xmlns:a16="http://schemas.microsoft.com/office/drawing/2014/main" id="{A2C3C0F8-CD09-7E11-9EBC-400372075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05" y="1845138"/>
            <a:ext cx="9956800" cy="49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0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20" y="-295719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299" y="429659"/>
            <a:ext cx="3559130" cy="7381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/>
              <a:t>GameCo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BA7887-EFB6-D62D-2233-3DF69810D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173" y="1897162"/>
            <a:ext cx="9944927" cy="39955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Content Placeholder 5" descr="Neon Colored Gadgets">
            <a:extLst>
              <a:ext uri="{FF2B5EF4-FFF2-40B4-BE49-F238E27FC236}">
                <a16:creationId xmlns:a16="http://schemas.microsoft.com/office/drawing/2014/main" id="{AC92EBBE-DD08-4277-878F-B19A2AE02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99" y="431110"/>
            <a:ext cx="1520328" cy="7381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4C171-EF3B-09A9-890C-EF49E6AB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5C053-2CEB-CBB7-AC9F-96E84FAAF090}"/>
              </a:ext>
            </a:extLst>
          </p:cNvPr>
          <p:cNvSpPr txBox="1"/>
          <p:nvPr/>
        </p:nvSpPr>
        <p:spPr>
          <a:xfrm>
            <a:off x="848299" y="1305341"/>
            <a:ext cx="10342439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Recommendations</a:t>
            </a:r>
          </a:p>
          <a:p>
            <a:pPr algn="ctr"/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Based on the data </a:t>
            </a:r>
            <a:r>
              <a:rPr lang="en-US" dirty="0" err="1"/>
              <a:t>GameCo</a:t>
            </a:r>
            <a:r>
              <a:rPr lang="en-US" dirty="0"/>
              <a:t> should focus on the top selling games for each region, which are:</a:t>
            </a:r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Best selling games for North America are Shooter, Platform, and Sports.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Best selling games for Europe are Racing, Action, and Shooter.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Best selling games for Japan are Role Playing, Strategy, and Puzzle.</a:t>
            </a:r>
          </a:p>
          <a:p>
            <a:pPr lvl="1"/>
            <a:endParaRPr lang="en-US" dirty="0"/>
          </a:p>
          <a:p>
            <a:pPr marL="395288" lvl="1" indent="-342900">
              <a:buFont typeface="Wingdings" panose="05000000000000000000" pitchFamily="2" charset="2"/>
              <a:buChar char="Ø"/>
            </a:pPr>
            <a:r>
              <a:rPr lang="en-US" dirty="0"/>
              <a:t>Additional research is needed to understand why sales for each of the regions have declined since 2010.</a:t>
            </a:r>
          </a:p>
          <a:p>
            <a:pPr marL="52388" lvl="1"/>
            <a:endParaRPr lang="en-US" dirty="0"/>
          </a:p>
          <a:p>
            <a:pPr marL="395288" lvl="1" indent="-342900">
              <a:buFont typeface="Wingdings" panose="05000000000000000000" pitchFamily="2" charset="2"/>
              <a:buChar char="Ø"/>
            </a:pPr>
            <a:r>
              <a:rPr lang="en-US" dirty="0"/>
              <a:t>Redistribute marketing budget to Europe, since they have steady increasing sales and focus on their best-selling games. </a:t>
            </a:r>
          </a:p>
          <a:p>
            <a:pPr marL="52388" lvl="1"/>
            <a:endParaRPr lang="en-US" dirty="0"/>
          </a:p>
          <a:p>
            <a:pPr marL="395288" lvl="1" indent="-342900">
              <a:buFont typeface="Wingdings" panose="05000000000000000000" pitchFamily="2" charset="2"/>
              <a:buChar char="Ø"/>
            </a:pPr>
            <a:r>
              <a:rPr lang="en-US" dirty="0"/>
              <a:t>Research into why Europe’s sales have been steadily increasing and see if a correlation can be made to help increase sales in North America and Japan.</a:t>
            </a:r>
          </a:p>
        </p:txBody>
      </p:sp>
    </p:spTree>
    <p:extLst>
      <p:ext uri="{BB962C8B-B14F-4D97-AF65-F5344CB8AC3E}">
        <p14:creationId xmlns:p14="http://schemas.microsoft.com/office/powerpoint/2010/main" val="137415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-925417" y="15424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3600" dirty="0">
                <a:solidFill>
                  <a:srgbClr val="FFC000"/>
                </a:solidFill>
              </a:rPr>
              <a:t>Project 2 -</a:t>
            </a:r>
            <a:r>
              <a:rPr lang="en-US" sz="2300" dirty="0"/>
              <a:t> </a:t>
            </a:r>
            <a:r>
              <a:rPr lang="en-US" sz="3600" dirty="0">
                <a:solidFill>
                  <a:srgbClr val="FFC000"/>
                </a:solidFill>
              </a:rPr>
              <a:t>Preparing for Influenza Flu Season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CC5EE0-1EE8-F99E-76E9-D02672021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Objective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15C6B0-8743-E961-190A-99FF91D94A0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Provide information to support staffing plan of medical personnel throughout the United States.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Prioritize states with vulnerable populations.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Assess data limitations that may prevent conducting desired analysis.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Source: CDC, US Census Bureau, Influenza Visits Data Set,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792D59-C290-94EE-B70D-6D35B7285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Key Questions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78F6E8-1790-A3C5-96B9-7B75A54F44D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Who is affected by the flu?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Does age make a difference?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Which state need additional resources?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Which months are the highest for the flu?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F1D6AE-ACF0-566F-6798-E9CDF253F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Tasks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FB2C42E-A4E7-77BF-65CB-64F11EB76A5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Cleaning, formatting, address missing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Integrate at least two relevant data sets from different sources.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Find relationship between variables with at least one correlation.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</a:rPr>
              <a:t>Links: </a:t>
            </a:r>
            <a:r>
              <a:rPr lang="en-US" dirty="0">
                <a:solidFill>
                  <a:srgbClr val="FFC000"/>
                </a:solidFill>
                <a:hlinkClick r:id="rId5"/>
              </a:rPr>
              <a:t>https://www.youtube.com/watch?v=ht2oeFXsBWE</a:t>
            </a:r>
            <a:endParaRPr lang="en-US" dirty="0">
              <a:solidFill>
                <a:srgbClr val="FFC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000"/>
                </a:solidFill>
                <a:hlinkClick r:id="rId6"/>
              </a:rPr>
              <a:t>https://public.tableau.com/app/profile/rich.bradley/viz/2_9Storytellingdashboard2/Story1?publish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</p:txBody>
      </p:sp>
      <p:pic>
        <p:nvPicPr>
          <p:cNvPr id="6" name="Content Placeholder 5" descr="Needle and vial">
            <a:extLst>
              <a:ext uri="{FF2B5EF4-FFF2-40B4-BE49-F238E27FC236}">
                <a16:creationId xmlns:a16="http://schemas.microsoft.com/office/drawing/2014/main" id="{44173CCF-C91F-2DB4-FEB7-747B362C5FE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3" y="452718"/>
            <a:ext cx="1639888" cy="8620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D2E31-B761-1207-AE3D-A0178A81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E6057A-879F-9378-BA0D-9BA960520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1657" r="6948" b="1383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30C4B-04BA-B030-7892-47B6F6BE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r>
              <a:rPr lang="en-US" sz="3200" dirty="0">
                <a:solidFill>
                  <a:srgbClr val="FFC000"/>
                </a:solidFill>
              </a:rPr>
              <a:t>Preparing for Influenza Flu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152A9-F27A-3B82-BBE1-9CB673540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C000"/>
                </a:solidFill>
              </a:rPr>
              <a:t>The statistical hypothesis being tested are: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C000"/>
                </a:solidFill>
              </a:rPr>
              <a:t>The influenza death rates for people age 65+ is less than or equal to the influenza death rates for people under age 65</a:t>
            </a:r>
            <a:r>
              <a:rPr lang="en-US" sz="1800" dirty="0">
                <a:solidFill>
                  <a:srgbClr val="FFC000"/>
                </a:solidFill>
              </a:rPr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C000"/>
                </a:solidFill>
              </a:rPr>
              <a:t>The influenza deaths for people ages 65+ is greater than the influenza death rates for people under age 65. </a:t>
            </a: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Content Placeholder 5" descr="Needle and vial">
            <a:extLst>
              <a:ext uri="{FF2B5EF4-FFF2-40B4-BE49-F238E27FC236}">
                <a16:creationId xmlns:a16="http://schemas.microsoft.com/office/drawing/2014/main" id="{410E7EE6-13C6-1747-D82E-E411B871D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3" y="452718"/>
            <a:ext cx="1639888" cy="862012"/>
          </a:xfrm>
          <a:prstGeom prst="rect">
            <a:avLst/>
          </a:prstGeom>
        </p:spPr>
      </p:pic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EB528E1-2145-4661-724E-518F3D50F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63" y="3852226"/>
            <a:ext cx="7255037" cy="25530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FEDB-857E-D825-4153-E5B8D579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E2C24-B1A4-4347-92DF-FF6C0E555B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5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1786</TotalTime>
  <Words>2082</Words>
  <Application>Microsoft Office PowerPoint</Application>
  <PresentationFormat>Widescreen</PresentationFormat>
  <Paragraphs>256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Century Gothic</vt:lpstr>
      <vt:lpstr>Wingdings</vt:lpstr>
      <vt:lpstr>Wingdings 3</vt:lpstr>
      <vt:lpstr>Ion</vt:lpstr>
      <vt:lpstr>Rich Bradley  Data Analytics Portfolio   https://www.linkedin.com/in/rich-bradley-mba/</vt:lpstr>
      <vt:lpstr>Table of Contents  GameCo Market Analysis   Preparing for Influenza Flu Season   RockBuster Data Analysis  InstaCart Grocery Basket Analysis  Flight Delay Project Analysis </vt:lpstr>
      <vt:lpstr>   Project 1 - GameCo </vt:lpstr>
      <vt:lpstr>   GameCo</vt:lpstr>
      <vt:lpstr>   GameCo</vt:lpstr>
      <vt:lpstr>   GameCo</vt:lpstr>
      <vt:lpstr>   GameCo</vt:lpstr>
      <vt:lpstr>   Project 2 - Preparing for Influenza Flu Season</vt:lpstr>
      <vt:lpstr>  Preparing for Influenza Flu Season</vt:lpstr>
      <vt:lpstr>  Preparing for Influenza Flu Season</vt:lpstr>
      <vt:lpstr>      Preparing for Influenza Flu Season</vt:lpstr>
      <vt:lpstr>   Project 3 -  Rockbuster Data Analysis</vt:lpstr>
      <vt:lpstr>   RockBuster Data Analysis</vt:lpstr>
      <vt:lpstr>   RockBuster Data Analysis</vt:lpstr>
      <vt:lpstr>   RockBuster Data Analysis</vt:lpstr>
      <vt:lpstr>   Project 4 - Instacart Grocery Basket Analysis  </vt:lpstr>
      <vt:lpstr>   Instacart Grocery Basket Analysis</vt:lpstr>
      <vt:lpstr>   Instacart Grocery Basket Analysis</vt:lpstr>
      <vt:lpstr>   Instacart Grocery Basket Analysis</vt:lpstr>
      <vt:lpstr>   Instacart Grocery Basket Analysis</vt:lpstr>
      <vt:lpstr>   Instacart Grocery Basket Analysis</vt:lpstr>
      <vt:lpstr>   Project 5 - Flight Delay Project Analysis</vt:lpstr>
      <vt:lpstr>   Flight Delay Correlation Matrix</vt:lpstr>
      <vt:lpstr>   Flight Delay Normalization and Scatterplots</vt:lpstr>
      <vt:lpstr>   Flight Delays By Airport</vt:lpstr>
      <vt:lpstr>   Flight Delay Choropleth Map of US Airports </vt:lpstr>
      <vt:lpstr>   Flight Delay Airlines Affected By Delays</vt:lpstr>
      <vt:lpstr>   Flight Delay Airlines Affected By Delays</vt:lpstr>
      <vt:lpstr>Recommendations and Next steps </vt:lpstr>
      <vt:lpstr>Sources:  Open Source: Kaggle.com  Original Author Eugeniy Osetrov (Owner)  Time Series Analysis Data.gov  Pubisher opendata.Maryland.gov Maintainer Christine Howard </vt:lpstr>
      <vt:lpstr>Links:   https://www.youtube.com/watch?v=ht2oeFXsBWE  https://public.tableau.com/app/profile/rich.bradley/viz/2_9Storytellingdashboard2/Story1?publish   https://public.tableau.com/app/profile/rich.bradley/viz/3_10Step1_final/top10countries?publish=yes  https://public.tableau.com/app/profile/rich.bradley/viz/5_8RockBustertop5customers/Top5Customers?publish=yes  https://github.com/Rich-Brad/sql-rockbuster-movie-rental  https://github.com/Rich-Brad/python-instacart-analysis  https://github.com/Rich-Brad/Airline-Delays.git  https://public.tableau.com/app/profile/rich.bradley/viz/Ex6_7A/AirlineFlightDelays?publish=yes  https://www.kaggle.com/datasets/eugeniyosetrov/airline-delays/data  https://catalog.data.gov/dataset/mva-vehicle-sales-counts-by-month-for-calendar-year-2002-2020-up-to-october </vt:lpstr>
      <vt:lpstr>Rich Bradley Conclusion Slide Data Analytics Case Studies  Contact me with any questions, or if you would like to collaborate with me at rbbrad@gmail.com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Bradley  Data Analytics Case Studies</dc:title>
  <dc:creator>Richard Bradley</dc:creator>
  <cp:lastModifiedBy>Richard Bradley</cp:lastModifiedBy>
  <cp:revision>56</cp:revision>
  <dcterms:created xsi:type="dcterms:W3CDTF">2023-11-30T01:09:51Z</dcterms:created>
  <dcterms:modified xsi:type="dcterms:W3CDTF">2024-04-19T02:21:24Z</dcterms:modified>
</cp:coreProperties>
</file>